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47b2b8fc934227" /><Relationship Type="http://schemas.openxmlformats.org/officeDocument/2006/relationships/extended-properties" Target="/docProps/app.xml" Id="R4dfcbd453f0b4137" /><Relationship Type="http://schemas.openxmlformats.org/officeDocument/2006/relationships/officeDocument" Target="/ppt/presentation.xml" Id="Rcabc3605896a46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81982e11884f18"/>
  </p:sldMasterIdLst>
  <p:notesMasterIdLst>
    <p:notesMasterId xmlns:r="http://schemas.openxmlformats.org/officeDocument/2006/relationships" r:id="R47b0d8a18f4b4ba7"/>
  </p:notesMasterIdLst>
  <p:sldIdLst>
    <p:sldId xmlns:r="http://schemas.openxmlformats.org/officeDocument/2006/relationships" id="256" r:id="R55a857df9b934877"/>
    <p:sldId xmlns:r="http://schemas.openxmlformats.org/officeDocument/2006/relationships" id="257" r:id="R5a0fc959b5f041d1"/>
    <p:sldId xmlns:r="http://schemas.openxmlformats.org/officeDocument/2006/relationships" id="258" r:id="Re96948fc47df47e4"/>
    <p:sldId xmlns:r="http://schemas.openxmlformats.org/officeDocument/2006/relationships" id="259" r:id="R807ae3c1093b47d5"/>
    <p:sldId xmlns:r="http://schemas.openxmlformats.org/officeDocument/2006/relationships" id="260" r:id="R753d66fbee864a5e"/>
    <p:sldId xmlns:r="http://schemas.openxmlformats.org/officeDocument/2006/relationships" id="261" r:id="R710fc30575bd47cf"/>
    <p:sldId xmlns:r="http://schemas.openxmlformats.org/officeDocument/2006/relationships" id="262" r:id="R9f24ce85338e4c6c"/>
    <p:sldId xmlns:r="http://schemas.openxmlformats.org/officeDocument/2006/relationships" id="263" r:id="R6c0ebeda70c042e1"/>
    <p:sldId xmlns:r="http://schemas.openxmlformats.org/officeDocument/2006/relationships" id="264" r:id="Rf926764ebf2c4ba8"/>
    <p:sldId xmlns:r="http://schemas.openxmlformats.org/officeDocument/2006/relationships" id="265" r:id="R60e797edf4fb4254"/>
    <p:sldId xmlns:r="http://schemas.openxmlformats.org/officeDocument/2006/relationships" id="266" r:id="R5c0350ca40fb462b"/>
    <p:sldId xmlns:r="http://schemas.openxmlformats.org/officeDocument/2006/relationships" id="267" r:id="Rc8f4ff18087f4959"/>
    <p:sldId xmlns:r="http://schemas.openxmlformats.org/officeDocument/2006/relationships" id="268" r:id="R24776375a1534e0a"/>
    <p:sldId xmlns:r="http://schemas.openxmlformats.org/officeDocument/2006/relationships" id="269" r:id="R804043b4df984b20"/>
    <p:sldId xmlns:r="http://schemas.openxmlformats.org/officeDocument/2006/relationships" id="270" r:id="R2f9971061cf8454f"/>
    <p:sldId xmlns:r="http://schemas.openxmlformats.org/officeDocument/2006/relationships" id="271" r:id="R9a28bc6a373b44b8"/>
    <p:sldId xmlns:r="http://schemas.openxmlformats.org/officeDocument/2006/relationships" id="272" r:id="R97d9daf7f6ce4e5a"/>
    <p:sldId xmlns:r="http://schemas.openxmlformats.org/officeDocument/2006/relationships" id="273" r:id="R5005a68864c441df"/>
  </p:sldIdLst>
  <p:sldSz cx="9134475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c733171ff64b30" /><Relationship Type="http://schemas.openxmlformats.org/officeDocument/2006/relationships/slideMaster" Target="/ppt/slideMasters/slideMaster1.xml" Id="Rb281982e11884f18" /><Relationship Type="http://schemas.openxmlformats.org/officeDocument/2006/relationships/notesMaster" Target="/ppt/notesMasters/notesMaster1.xml" Id="R47b0d8a18f4b4ba7" /><Relationship Type="http://schemas.openxmlformats.org/officeDocument/2006/relationships/presProps" Target="/ppt/presProps.xml" Id="Rc8b91d531d394fce" /><Relationship Type="http://schemas.openxmlformats.org/officeDocument/2006/relationships/tableStyles" Target="/ppt/tableStyles.xml" Id="R36ce3b69e5bc4072" /><Relationship Type="http://schemas.openxmlformats.org/officeDocument/2006/relationships/slide" Target="/ppt/slides/slide1.xml" Id="R55a857df9b934877" /><Relationship Type="http://schemas.openxmlformats.org/officeDocument/2006/relationships/slide" Target="/ppt/slides/slide2.xml" Id="R5a0fc959b5f041d1" /><Relationship Type="http://schemas.openxmlformats.org/officeDocument/2006/relationships/slide" Target="/ppt/slides/slide3.xml" Id="Re96948fc47df47e4" /><Relationship Type="http://schemas.openxmlformats.org/officeDocument/2006/relationships/slide" Target="/ppt/slides/slide4.xml" Id="R807ae3c1093b47d5" /><Relationship Type="http://schemas.openxmlformats.org/officeDocument/2006/relationships/slide" Target="/ppt/slides/slide5.xml" Id="R753d66fbee864a5e" /><Relationship Type="http://schemas.openxmlformats.org/officeDocument/2006/relationships/slide" Target="/ppt/slides/slide6.xml" Id="R710fc30575bd47cf" /><Relationship Type="http://schemas.openxmlformats.org/officeDocument/2006/relationships/slide" Target="/ppt/slides/slide7.xml" Id="R9f24ce85338e4c6c" /><Relationship Type="http://schemas.openxmlformats.org/officeDocument/2006/relationships/slide" Target="/ppt/slides/slide8.xml" Id="R6c0ebeda70c042e1" /><Relationship Type="http://schemas.openxmlformats.org/officeDocument/2006/relationships/slide" Target="/ppt/slides/slide9.xml" Id="Rf926764ebf2c4ba8" /><Relationship Type="http://schemas.openxmlformats.org/officeDocument/2006/relationships/slide" Target="/ppt/slides/slide10.xml" Id="R60e797edf4fb4254" /><Relationship Type="http://schemas.openxmlformats.org/officeDocument/2006/relationships/slide" Target="/ppt/slides/slide11.xml" Id="R5c0350ca40fb462b" /><Relationship Type="http://schemas.openxmlformats.org/officeDocument/2006/relationships/slide" Target="/ppt/slides/slide12.xml" Id="Rc8f4ff18087f4959" /><Relationship Type="http://schemas.openxmlformats.org/officeDocument/2006/relationships/slide" Target="/ppt/slides/slide13.xml" Id="R24776375a1534e0a" /><Relationship Type="http://schemas.openxmlformats.org/officeDocument/2006/relationships/slide" Target="/ppt/slides/slide14.xml" Id="R804043b4df984b20" /><Relationship Type="http://schemas.openxmlformats.org/officeDocument/2006/relationships/slide" Target="/ppt/slides/slide15.xml" Id="R2f9971061cf8454f" /><Relationship Type="http://schemas.openxmlformats.org/officeDocument/2006/relationships/slide" Target="/ppt/slides/slide16.xml" Id="R9a28bc6a373b44b8" /><Relationship Type="http://schemas.openxmlformats.org/officeDocument/2006/relationships/slide" Target="/ppt/slides/slide17.xml" Id="R97d9daf7f6ce4e5a" /><Relationship Type="http://schemas.openxmlformats.org/officeDocument/2006/relationships/slide" Target="/ppt/slides/slide18.xml" Id="R5005a68864c441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da51365aac4e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133350" dist="60241" dir="4293903">
              <a:srgbClr val="000000">
                <a:alpha val="8000"/>
              </a:srgbClr>
            </a:outerShdw>
          </a:effectLst>
        </a:effectStyle>
        <a:effectStyle>
          <a:effectLst>
            <a:outerShdw blurRad="114300" dist="60241" dir="4293903">
              <a:srgbClr val="000000">
                <a:alpha val="12000"/>
              </a:srgbClr>
            </a:outerShdw>
          </a:effectLst>
        </a:effectStyle>
        <a:effectStyle>
          <a:effectLst>
            <a:outerShdw blurRad="66675" dist="30121" dir="4293903">
              <a:srgbClr val="000000">
                <a:alpha val="10000"/>
              </a:srgbClr>
            </a:outerShdw>
          </a:effectLst>
        </a:effectStyle>
        <a:effectStyle>
          <a:effectLst>
            <a:outerShdw blurRad="171450" dist="72540" dir="4008085">
              <a:srgbClr val="24352E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7af2d5e033419a" /><Relationship Type="http://schemas.openxmlformats.org/officeDocument/2006/relationships/notesMaster" Target="/ppt/notesMasters/notesMaster1.xml" Id="R6981bd760d9c46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09adf922c9403a" /><Relationship Type="http://schemas.openxmlformats.org/officeDocument/2006/relationships/notesMaster" Target="/ppt/notesMasters/notesMaster1.xml" Id="R37d0399151ad46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c76611fe6f4e0d" /><Relationship Type="http://schemas.openxmlformats.org/officeDocument/2006/relationships/notesMaster" Target="/ppt/notesMasters/notesMaster1.xml" Id="R0b2fe51f1d3841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4aaa1e58ec4a6f" /><Relationship Type="http://schemas.openxmlformats.org/officeDocument/2006/relationships/notesMaster" Target="/ppt/notesMasters/notesMaster1.xml" Id="R28a9fe6314e542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fe02db51c4474a" /><Relationship Type="http://schemas.openxmlformats.org/officeDocument/2006/relationships/notesMaster" Target="/ppt/notesMasters/notesMaster1.xml" Id="Rb59b56851c424e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3061f526b64667" /><Relationship Type="http://schemas.openxmlformats.org/officeDocument/2006/relationships/notesMaster" Target="/ppt/notesMasters/notesMaster1.xml" Id="Ra32c4184d3a743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acec2ed86a42a9" /><Relationship Type="http://schemas.openxmlformats.org/officeDocument/2006/relationships/notesMaster" Target="/ppt/notesMasters/notesMaster1.xml" Id="R7e37b918215848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debc7144504aa8" /><Relationship Type="http://schemas.openxmlformats.org/officeDocument/2006/relationships/notesMaster" Target="/ppt/notesMasters/notesMaster1.xml" Id="Rd2672448921248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e8c2331af9460e" /><Relationship Type="http://schemas.openxmlformats.org/officeDocument/2006/relationships/notesMaster" Target="/ppt/notesMasters/notesMaster1.xml" Id="Ra55736744f0a48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05986770c7421b" /><Relationship Type="http://schemas.openxmlformats.org/officeDocument/2006/relationships/notesMaster" Target="/ppt/notesMasters/notesMaster1.xml" Id="Ra648e6942bb345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62a4c4621348b6" /><Relationship Type="http://schemas.openxmlformats.org/officeDocument/2006/relationships/notesMaster" Target="/ppt/notesMasters/notesMaster1.xml" Id="Rc244ae2cf7a745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160c163180044de" /><Relationship Type="http://schemas.openxmlformats.org/officeDocument/2006/relationships/notesMaster" Target="/ppt/notesMasters/notesMaster1.xml" Id="R551521ceb5564c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3e5e08446c94746" /><Relationship Type="http://schemas.openxmlformats.org/officeDocument/2006/relationships/notesMaster" Target="/ppt/notesMasters/notesMaster1.xml" Id="Rb6bd7e8a7f7b41c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a2adcfa0094022" /><Relationship Type="http://schemas.openxmlformats.org/officeDocument/2006/relationships/notesMaster" Target="/ppt/notesMasters/notesMaster1.xml" Id="Rd1aa3f43246d407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3327151927a4573" /><Relationship Type="http://schemas.openxmlformats.org/officeDocument/2006/relationships/notesMaster" Target="/ppt/notesMasters/notesMaster1.xml" Id="R6172cffc1dc2469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7c64ed4482b4193" /><Relationship Type="http://schemas.openxmlformats.org/officeDocument/2006/relationships/notesMaster" Target="/ppt/notesMasters/notesMaster1.xml" Id="R01c643b32b214fa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1a55b1663fc4e70" /><Relationship Type="http://schemas.openxmlformats.org/officeDocument/2006/relationships/notesMaster" Target="/ppt/notesMasters/notesMaster1.xml" Id="R9a7386d67c8b43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95e41e65614cd2" /><Relationship Type="http://schemas.openxmlformats.org/officeDocument/2006/relationships/notesMaster" Target="/ppt/notesMasters/notesMaster1.xml" Id="Re11ed5d6e66b42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出典・デザイン参照：/Users/ryoma/Desktop/AcademyAI新カリキュラム_収益化ロードマップ.pdf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666bee3a7a46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84af6b6a3644da" /><Relationship Type="http://schemas.openxmlformats.org/officeDocument/2006/relationships/slideLayout" Target="/ppt/slideLayouts/slideLayout1.xml" Id="Rcf42051e042947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42051e042947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133350" dist="60241" dir="4293903">
              <a:srgbClr val="000000">
                <a:alpha val="8000"/>
              </a:srgbClr>
            </a:outerShdw>
          </a:effectLst>
        </a:effectStyle>
        <a:effectStyle>
          <a:effectLst>
            <a:outerShdw blurRad="114300" dist="60241" dir="4293903">
              <a:srgbClr val="000000">
                <a:alpha val="12000"/>
              </a:srgbClr>
            </a:outerShdw>
          </a:effectLst>
        </a:effectStyle>
        <a:effectStyle>
          <a:effectLst>
            <a:outerShdw blurRad="66675" dist="30121" dir="4293903">
              <a:srgbClr val="000000">
                <a:alpha val="10000"/>
              </a:srgbClr>
            </a:outerShdw>
          </a:effectLst>
        </a:effectStyle>
        <a:effectStyle>
          <a:effectLst>
            <a:outerShdw blurRad="171450" dist="72540" dir="4008085">
              <a:srgbClr val="24352E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798bc025646d3" /><Relationship Type="http://schemas.openxmlformats.org/officeDocument/2006/relationships/notesSlide" Target="/ppt/notesSlides/notesSlide1.xml" Id="Rc017efecf85f4d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995b2184a4605" /><Relationship Type="http://schemas.openxmlformats.org/officeDocument/2006/relationships/notesSlide" Target="/ppt/notesSlides/notesSlide2.xml" Id="R0d9d5e8b163e4d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cc0f102de46e6" /><Relationship Type="http://schemas.openxmlformats.org/officeDocument/2006/relationships/notesSlide" Target="/ppt/notesSlides/notesSlide3.xml" Id="R201c5893e18643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1c12a8b934721" /><Relationship Type="http://schemas.openxmlformats.org/officeDocument/2006/relationships/notesSlide" Target="/ppt/notesSlides/notesSlide4.xml" Id="Rcfd5588274f045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f630cdbd5d48d6" /><Relationship Type="http://schemas.openxmlformats.org/officeDocument/2006/relationships/notesSlide" Target="/ppt/notesSlides/notesSlide5.xml" Id="R0f3cb64ece884a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69c4f98b149c9" /><Relationship Type="http://schemas.openxmlformats.org/officeDocument/2006/relationships/notesSlide" Target="/ppt/notesSlides/notesSlide6.xml" Id="R1a4defed514649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b530c1aee4213" /><Relationship Type="http://schemas.openxmlformats.org/officeDocument/2006/relationships/notesSlide" Target="/ppt/notesSlides/notesSlide7.xml" Id="Rbf2f8a2c73d344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9c6f15c414130" /><Relationship Type="http://schemas.openxmlformats.org/officeDocument/2006/relationships/notesSlide" Target="/ppt/notesSlides/notesSlide8.xml" Id="R35b6b634fdb946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e5ac5c3a5429f" /><Relationship Type="http://schemas.openxmlformats.org/officeDocument/2006/relationships/notesSlide" Target="/ppt/notesSlides/notesSlide9.xml" Id="R2db3570575de43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4e4aea368483e" /><Relationship Type="http://schemas.openxmlformats.org/officeDocument/2006/relationships/notesSlide" Target="/ppt/notesSlides/notesSlide10.xml" Id="Rf0f96991fa0743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8b9d11ccc4fe3" /><Relationship Type="http://schemas.openxmlformats.org/officeDocument/2006/relationships/notesSlide" Target="/ppt/notesSlides/notesSlide11.xml" Id="Rb47415557f0841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65422bfc548d4" /><Relationship Type="http://schemas.openxmlformats.org/officeDocument/2006/relationships/notesSlide" Target="/ppt/notesSlides/notesSlide12.xml" Id="R38e989e6385144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5118117dc4b54" /><Relationship Type="http://schemas.openxmlformats.org/officeDocument/2006/relationships/notesSlide" Target="/ppt/notesSlides/notesSlide13.xml" Id="R3e5b2a9a306542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91c381e294d80" /><Relationship Type="http://schemas.openxmlformats.org/officeDocument/2006/relationships/notesSlide" Target="/ppt/notesSlides/notesSlide14.xml" Id="R289d8ae6cb0941b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cf151245ff4668" /><Relationship Type="http://schemas.openxmlformats.org/officeDocument/2006/relationships/notesSlide" Target="/ppt/notesSlides/notesSlide15.xml" Id="R94c875d27aef45d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50df7126247fc" /><Relationship Type="http://schemas.openxmlformats.org/officeDocument/2006/relationships/notesSlide" Target="/ppt/notesSlides/notesSlide16.xml" Id="Rb6456f52775f4ca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0f383e38f4ed3" /><Relationship Type="http://schemas.openxmlformats.org/officeDocument/2006/relationships/notesSlide" Target="/ppt/notesSlides/notesSlide17.xml" Id="R9c99d0ff6a2d46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40e49e558413e" /><Relationship Type="http://schemas.openxmlformats.org/officeDocument/2006/relationships/notesSlide" Target="/ppt/notesSlides/notesSlide18.xml" Id="Rba9a05af839041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BE570-CF45-4344-BDBF-53F55041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43DED-1B4C-49AD-BA60-A862FCEE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FE5AE9-D560-4ED2-8BA4-8D0DB77C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AcademyAI 実践マニュアル｜補足編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DDE20-FA99-4247-B7D1-9E32C240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1E3E1-2952-4E67-AA74-7EF9D8F4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>
                <a:solidFill>
                  <a:srgbClr val="16865C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865C"/>
                </a:solidFill>
                <a:latin typeface="Helvetica"/>
                <a:ea typeface="Helvetica"/>
                <a:cs typeface="Helvetica"/>
              </a:rPr>
              <a:t>BEGINNER'S GUIDE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1ECF0-A774-458C-BC16-1F50C824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1920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75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初心者向け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EB93F-1E56-4D44-984C-F10DF135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81175"/>
            <a:ext cx="638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8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用語集＆判断基準 Q&amp;A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6BA59-D031-40EC-B64C-0433B525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543175"/>
            <a:ext cx="6810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note販売・SNS集客で迷いやすい言葉と、手を止めないためのチェックリスト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8896A-47F6-4D11-91F9-7C2B84D5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267075"/>
            <a:ext cx="6000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D6753-6B68-40A0-9006-856A2591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552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専門用語19語＋判断基準8問｜本編と一緒に見る補足資料</a:t>
            </a:r>
          </a:p>
        </p:txBody>
      </p:sp>
    </p:spTree>
    <p:extLst>
      <p:ext uri="{BB962C8B-B14F-4D97-AF65-F5344CB8AC3E}">
        <p14:creationId xmlns:p14="http://schemas.microsoft.com/office/powerpoint/2010/main" val="7055408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2A175E-F06A-4FF7-9510-530F3759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5B1D8-BD4F-40E8-B3AD-790A6E4C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A324F-376B-4D34-B736-5F38FF9E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56427-F3AF-4804-B1B6-4E0CCF26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F6657-3513-4283-B94F-744DC58CB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GUIDE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C5CE2-F7FF-4ECC-83D3-F1ECDDAD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この補足資料の使い方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59552-FCD5-4A48-A715-444BD3D5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分からない言葉や判断で止まったときに開く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C301F-D753-4109-8786-E84DC54F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80200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BE18D5-2EA3-4C55-9CE1-83B682B8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09700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ACDB52-5869-43A6-92D4-E4B57113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14475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B4712-3B3A-4E5B-B7AE-CE9A7B41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1381125"/>
            <a:ext cx="2333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言葉を確認する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0C2D15-D6F1-43A3-94E5-96B44A27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1676400"/>
            <a:ext cx="657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用語集で意味と、このカリキュラム内での使い方を確認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8E4EFC-FD04-4DA0-BDA4-F7007DF0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19325"/>
            <a:ext cx="80200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F04552-564C-4E45-9E9C-CE164877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9077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EF9B56-C910-4DD6-8C7C-BFEB1BD2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291A9E-80CD-48AD-ACE2-A189CB83A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2333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チェック項目で判断する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7E201E-646C-46D1-B8E4-81FEE935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657475"/>
            <a:ext cx="657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Q&amp;Aの基準に照らし、当てはまる数が多い案を選ぶ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67143-62FB-4170-904D-E5685E78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0400"/>
            <a:ext cx="80200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F7F789-58DD-4B91-BD60-1C47590B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71850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755B6C-3F0F-402A-A6D8-53008BD4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E8FA67-F4BC-4617-9FB0-6B0F3B5A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343275"/>
            <a:ext cx="2333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60点で次へ進む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2CFFAD-F030-4E84-AA20-3E8F9862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638550"/>
            <a:ext cx="657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迷いが残っても仮決めで実行。反応を見て後から修正する</a:t>
            </a:r>
          </a:p>
        </p:txBody>
      </p:sp>
    </p:spTree>
    <p:extLst>
      <p:ext uri="{BB962C8B-B14F-4D97-AF65-F5344CB8AC3E}">
        <p14:creationId xmlns:p14="http://schemas.microsoft.com/office/powerpoint/2010/main" val="3684503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7B6FDF-E4B3-4620-ACFA-CBD0A785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5B571-23B6-4151-9165-D02FC0C2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655B9E-8E4F-4A6F-8A51-39625F25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38C92B-FC9C-4478-B7E2-54869769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9924F-63AA-4BEC-A13B-8C528881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912BA-40D4-4527-80CB-3DA920A4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収益化の基本用語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2B66A-BC83-4368-8884-6EA11083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第1章・第5章で登場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967EE-D440-4667-92A6-F6743B35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7FBF2-06B4-4BAA-B838-4320EDDF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0→1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0B3D5-DDCA-470B-AD4F-575045D7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売上がまだゼロの状態から、初めて1件売れること。金額よりも、実際に買ってくれた人がいることを大切にする。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A8576-983F-485A-A806-0A74F768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例：有料noteが1本売れたら0→1達成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EF11D-93FF-4BC9-B87E-C28F02A2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2F183-9774-4554-B50C-CD9A1CAB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導線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6C4E9-0694-48A9-A839-E07CB414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読者が投稿を見て、記事を読み、商品を買うまでの道順。次に見る場所が分かるように、リンクや案内文でつなぐ。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A10A55-869C-415B-AF40-66F80745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例：X投稿→無料note→有料note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11CB8-F250-4B9B-80A9-656A5BB7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757A0E-76E6-4964-A6F0-0CC0AA3E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転換率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F402F9-5A26-4607-AF80-F1CC02DA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読者のうち、次の行動に進んだ人の割合。100人が無料記事を読み、3人が購入した場合は3％。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20C8EE-1136-4817-A1A9-C65A5607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例：購入者数÷無料記事の読者数×100</a:t>
            </a:r>
          </a:p>
        </p:txBody>
      </p:sp>
    </p:spTree>
    <p:extLst>
      <p:ext uri="{BB962C8B-B14F-4D97-AF65-F5344CB8AC3E}">
        <p14:creationId xmlns:p14="http://schemas.microsoft.com/office/powerpoint/2010/main" val="7427361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ADF6D-F8E2-48DD-B3B5-FA3BA345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81BCB-A1D6-4E4F-ABFE-304FFBEC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EFEE4-5133-4AC4-AB55-34D3E43A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812034-F6F6-43BC-884E-B9CA1CE5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CA238-F5DC-4AFE-8A6E-6AC910D5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D16D4-92C3-4549-923A-7FEBC57A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発信を設計する言葉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FBF16-3879-4998-997E-770160CA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第2章・第3章で登場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DE9A86-C47A-425C-9004-9EF20DBE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36763-6F4A-4816-86ED-DED9AEFE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ペルソナ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1A567-AC6C-4590-993F-EF52E4BE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発信や商品を届けたい相手を、具体的な1人として描いたもの。年齢だけでなく、悩み・生活・検索する言葉まで考える。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215831-DD4D-4096-B2C0-1633C74E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82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例：副業を始めたいが、発信経験がない会社員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398C0-E438-4663-B0B0-18B32218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31FA1-84DD-4DBD-A3A7-BD9723CA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コンセプト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2FC1A-6E4B-4297-90DD-23F8B21F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誰の、どんな悩みを、どの方法で、どこまで解決するかを短くまとめた発信の軸。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60AD46-12A2-4A60-88D0-9255AFEA3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98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例：未経験者がAIを使い、初めてのnote販売を行う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199C02-6133-4359-A5A2-6BD72C9D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2DF932-1602-4460-B3BC-5CE02E2B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モデリング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69D92-D3F6-4F1E-B2E4-8E863035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うまくいっている人の構成や考え方を見て、自分の発信に合う形で取り入れること。文章や画像をそのまま写すことではない。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1D62F-20BE-454D-8CDD-21D50339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118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例：プロフィールの順番や投稿テーマを参考にする</a:t>
            </a:r>
          </a:p>
        </p:txBody>
      </p:sp>
    </p:spTree>
    <p:extLst>
      <p:ext uri="{BB962C8B-B14F-4D97-AF65-F5344CB8AC3E}">
        <p14:creationId xmlns:p14="http://schemas.microsoft.com/office/powerpoint/2010/main" val="5429005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2BD4D9-00AC-4B6B-BD11-8B25AB95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F43FC-AA65-497D-B17C-64336EBF5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241AE9-38DF-41C5-87DF-9FB6D2B6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26066-B9E3-43A4-AFD8-8ED237F3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DE1D6-D30E-427E-B25B-BACBC6C0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2F42C-CAAE-4B45-B40A-E725EB9B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X運用で使う言葉①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009C1-AB4E-46FC-A454-2D89B743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第3章・第4章で登場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F3056-160B-47DA-8955-98FAEDA6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157AB3-29EB-49D1-99DE-751D43D2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ポスト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84AE49-6746-4190-A228-A40EEED8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Xに投稿する文章・画像・動画のこと。旧Twitterで「ツイート」と呼ばれていたもの。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132A6-5890-4450-9B5A-4004213E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40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例：悩みへの答えや、note公開のお知らせを投稿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DD751-51C5-4FC4-9332-3DA88C7E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59DE9A-BF7B-46DE-9D9B-08BFD9F0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リプ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00CE7-492B-4215-94A7-29196D50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他の人のポストに送る返信。相手の内容に触れ、自分の感想や補足を1〜2文で伝える。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DCD30-1A5E-48F4-9787-3BBDC4B82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40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例：『この考え方、実践しやすいですね』と返信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56FB17-F15A-4EB4-BAFB-A63662CE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4539D1-CD2C-4A50-9C61-E876673D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リプ周り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F844B-76F7-45E6-BCCC-79A785C0B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いろいろな人の投稿を読み、リプを送って交流すること。自分を知ってもらうために行い、宣伝や営業はしない。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A31321-9048-49CF-B29D-CCDC111D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例：朝・昼・夜に分けて交流する</a:t>
            </a:r>
          </a:p>
        </p:txBody>
      </p:sp>
    </p:spTree>
    <p:extLst>
      <p:ext uri="{BB962C8B-B14F-4D97-AF65-F5344CB8AC3E}">
        <p14:creationId xmlns:p14="http://schemas.microsoft.com/office/powerpoint/2010/main" val="17440488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41C888-039D-496D-AE9C-A3B932E0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2AE7B2-068E-47F2-BA05-CD9DCA82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7855B-7F3D-4444-9018-E7469BCE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DA8EB-CAD0-4747-9F15-823C824B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39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2A667-4EB7-4D2E-A701-D717E3E1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2C995-ABF2-45DA-96D3-A95A1591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X運用で使う言葉②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298A2-6164-414C-89EB-138CEF3B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第3章・第5章で登場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64052-4506-4147-94C8-F037C56B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C718B-BA42-4963-8F66-180E3FA8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固定ポスト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D9BBE2-739A-44CA-8944-56497545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プロフィールの一番上に固定して表示する投稿。初めて来た人に、何を発信しているか、次に何を見てほしいかを伝える。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43208-2510-4D7B-BCF8-39A82140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368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例：自己紹介＋おすすめ無料記事へのリンク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0E7B8-9065-4567-ADCB-214537E3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ACB205-B8BD-481A-A871-B2532593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引用リポスト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35D284-9470-4AFF-951B-B4F249B3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他の人の投稿を表示したまま、自分のコメントを添えて再投稿する機能。購入者の感想を紹介するときにも使う。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2D051-0E45-4EE8-AB1B-87434FBD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例：感想へのお礼を添えて紹介する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B2196-CEF5-4584-877A-B9C27643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15226-CC66-4FCA-A36C-380C8ACA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同界隈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A409F4-59FF-4C6D-8A1F-6D61C831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自分と近いテーマで発信する人や、その情報を求める読者がいる範囲。厳密な境界はなく、話題や悩みが近ければよい。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337985-5FA8-4938-9456-E50A5984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例：AI副業、note販売、SNS運用など</a:t>
            </a:r>
          </a:p>
        </p:txBody>
      </p:sp>
    </p:spTree>
    <p:extLst>
      <p:ext uri="{BB962C8B-B14F-4D97-AF65-F5344CB8AC3E}">
        <p14:creationId xmlns:p14="http://schemas.microsoft.com/office/powerpoint/2010/main" val="15192666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9415C0-53BC-4236-96CA-8F7DF074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341E72-8E19-4E95-A837-9A54D15C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0ED68-95F1-4375-A796-152FEE84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78E92-E5DA-4825-8EA4-85A1EFFD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5369E-A7E7-4FEE-9DCF-93FC21A1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0C5A5-39E6-40BE-81B1-7C79A5EB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販売と商品の言葉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0E145-8C61-4D7A-A5E4-254816F2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第5章・第6章で登場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BFDC5-95B9-4A03-88EC-7E6186FC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F1A31-F621-43F1-A380-EC6F50BA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プチローンチ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D3151-CAD8-4294-B34E-94132FB0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発売前から少しずつ予告し、期待を高めて販売する小規模な発売方法。数日前の予告、発売日の案内、再告知を行う。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5359F2-B432-4CC3-8F71-99F6035F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例：3日前に予告し、発売日に案内する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C5D78-D784-47D6-BD03-57991882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2C764-934D-40D8-9381-B3C3D66A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バックエンド商品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CAC427-CD87-458D-B2FA-D7B26A58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noteを買った人が次に困ることを解決する、本命の商品。個別相談や講座など、noteより詳しく手伝う内容にする。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F159B-CBF5-471E-BA33-F4ED9DB3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例：noteの実践を手伝う個別サポート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A50D37-C9D7-4F4A-87C0-9FBD0BCC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143000"/>
            <a:ext cx="2543175" cy="3105150"/>
          </a:xfrm>
          <a:prstGeom xmlns:a="http://schemas.openxmlformats.org/drawingml/2006/main" prst="roundRect">
            <a:avLst>
              <a:gd name="adj" fmla="val 2996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EF6DB-65DA-4F65-A499-8A17E95F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314450"/>
            <a:ext cx="2124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公式LINE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1D3AA6-BBC0-472F-94EF-8D5B22EC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647825"/>
            <a:ext cx="2124075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発信者や事業者が読者に情報を届けるためのLINEアカウント。個人LINEと分けて運用し、登録者へ案内を配信する。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7578D0-3A70-4E02-90FD-5BF1DE04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05250"/>
            <a:ext cx="21240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例：特典を渡し、商品を案内する</a:t>
            </a:r>
          </a:p>
        </p:txBody>
      </p:sp>
    </p:spTree>
    <p:extLst>
      <p:ext uri="{BB962C8B-B14F-4D97-AF65-F5344CB8AC3E}">
        <p14:creationId xmlns:p14="http://schemas.microsoft.com/office/powerpoint/2010/main" val="531569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2E634-C9F9-4197-B371-3F41C96C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848F8-939E-45E1-8C9D-2125B47B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69919E-CE02-49EF-B07C-4EF52ED8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766EF-17F4-4C6C-ABF3-7F39E04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93D4B-5FE3-4A38-B1E9-CB554E80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36F0C5-333E-46EC-BAA5-00A58F00D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公式LINEで使う言葉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C6286-0A3C-4060-95B8-95F8E8D6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第6章で登場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6A41F-D511-4749-BE07-DD720134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85875"/>
            <a:ext cx="3476625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48C4E-1E54-444A-9CC4-BBA98827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457325"/>
            <a:ext cx="30575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ステップ配信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D4832-CE2A-4DDE-A477-91936B69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790700"/>
            <a:ext cx="3057525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登録した日から、用意しておいたメッセージを順番に自動で送る仕組み。すぐに商品を売ろうとせず、先に役立つ情報を届ける。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C3B4D-D070-49D6-A245-7057D22C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667125"/>
            <a:ext cx="3057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例：登録直後に挨拶、翌日にコツ、後日に商品案内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5736A-B542-41CE-9588-5D2E405D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285875"/>
            <a:ext cx="3476625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C5114-B736-41EA-9AB6-75AB8822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1457325"/>
            <a:ext cx="30575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登録特典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3D119-5164-4E95-B580-D8EA725C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1790700"/>
            <a:ext cx="3057525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公式LINEへ登録する理由になる無料プレゼント。読者の悩みを小さく解決でき、今後の商品につながる内容にする。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0E500D-81E4-4484-8CE1-6F21D1F35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667125"/>
            <a:ext cx="3057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0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例：チェックリスト、テンプレート、解説動画</a:t>
            </a:r>
          </a:p>
        </p:txBody>
      </p:sp>
    </p:spTree>
    <p:extLst>
      <p:ext uri="{BB962C8B-B14F-4D97-AF65-F5344CB8AC3E}">
        <p14:creationId xmlns:p14="http://schemas.microsoft.com/office/powerpoint/2010/main" val="14349017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BB956F-7CF9-4B45-8ACF-1AA260DE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F85CA-D163-4D90-942C-4A3CAE14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3BC23-E074-4C61-87F2-D2C0474F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70EFD-07E7-4B16-BE31-4F82D9CB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897D9-A0AB-4430-B242-43E754F9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B207A-AA01-48C4-B69C-CDEB7DBAC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AIツールと設定の言葉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E731ED-C9EC-45D4-A81D-0E83D2F5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第1章・第4章で登場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1AFA3-94D7-4780-81FD-9A1D034B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143000"/>
            <a:ext cx="3829050" cy="1343025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39559C-F629-4333-9159-10BFB57C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23975"/>
            <a:ext cx="3409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rPr>
              <a:t>Claude Code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A1117-25D9-4D8D-8677-E79F7D13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3409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PCの中で、文章やファイルを作ったり、直したり、保存したりできるAI。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16CE4-80A1-4037-BE5F-50FE7AC9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1143000"/>
            <a:ext cx="3829050" cy="1343025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E5B29-ED9F-407A-93CB-BFA805A6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1323975"/>
            <a:ext cx="3409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ターミナル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8A26E-1A26-44F5-B294-74035D98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1666875"/>
            <a:ext cx="3409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文字でPCに指示を出す画面。Macでは『ターミナル』というアプリを使う。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994BD-A4FE-4A54-9DA8-8A90782C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95575"/>
            <a:ext cx="3829050" cy="1343025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80238-1E3C-43EB-9E19-8FE412DA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76550"/>
            <a:ext cx="3409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rPr>
              <a:t>CLI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38F7CF-F229-4224-B4BB-1B26BD82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3409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文字でツールを動かす方法。このCLIを使うと、ターミナルからClaudeを起動できる。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F776F1-976E-4D7F-BBDF-09E248C8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695575"/>
            <a:ext cx="3829050" cy="1343025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D64D8B-03B5-45B4-B3DC-7006C573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2876550"/>
            <a:ext cx="3409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865C"/>
                </a:solidFill>
                <a:latin typeface="Helvetica"/>
                <a:ea typeface="Helvetica"/>
                <a:cs typeface="Helvetica"/>
              </a:rPr>
              <a:t>API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A11140-91D2-49CB-8712-51262555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219450"/>
            <a:ext cx="3409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13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別々のサービスをつなぐための窓口。設定のときに発行されるキーは、パスワードと同じように大切に扱う。</a:t>
            </a:r>
          </a:p>
        </p:txBody>
      </p:sp>
    </p:spTree>
    <p:extLst>
      <p:ext uri="{BB962C8B-B14F-4D97-AF65-F5344CB8AC3E}">
        <p14:creationId xmlns:p14="http://schemas.microsoft.com/office/powerpoint/2010/main" val="5630704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D26762-0F0C-4CFA-A784-69FAB039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9D84DF-FAB6-4B4A-91F5-F07DD13D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1AFCE4-8E59-4FBB-B2B1-227256CC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FDE42-C795-4E51-A7D7-4B4BA3A1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E8C73-CFD9-42CC-8609-18DF3B68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用語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8B8E5-D6B4-49CA-BFEB-0176A4EC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「型を再現する」の意味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05D10D-858E-4390-B5E3-0421B98D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第3章・第4章で登場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7D86A9-97EE-419C-AFED-93C472DA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43000"/>
            <a:ext cx="8105775" cy="3105150"/>
          </a:xfrm>
          <a:prstGeom xmlns:a="http://schemas.openxmlformats.org/drawingml/2006/main" prst="roundRect">
            <a:avLst>
              <a:gd name="adj" fmla="val 2454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4435B-AFA5-45E7-BBC6-5D528590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71600"/>
            <a:ext cx="695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型＝うまくいった文章の順番や見せ方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0877AF-2B34-4C1F-96C7-8F196542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3095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参考にしてよい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BEAC0-D99D-4595-A7D9-EA03F51F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193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460DDB-9610-4819-9CBB-322A48B6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話題の選び方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CBA3D-4AF9-4A90-B55A-25E73797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9FABFB-256F-4A38-BBA0-B6AFB390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146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書き出しの役割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5E58B5-3BBF-47C9-A8AA-03DFBC5B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43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9D4129-F23B-4FB2-ADD3-F65B94F6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765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結論までの順番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DA13FA-9768-46B1-B681-88BA6F52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05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97A244-CBFF-4B99-B315-4266758F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38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投稿する頻度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A277C-A279-4780-B109-B858D535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981200"/>
            <a:ext cx="3095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C95B5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C95B55"/>
                </a:solidFill>
                <a:latin typeface="Hiragino Sans"/>
                <a:ea typeface="Hiragino Sans"/>
                <a:cs typeface="Hiragino Sans"/>
              </a:rPr>
              <a:t>そのまま使わない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69DDA-D9A0-42F9-8F0C-6225DD53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4193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B5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241AF3-AC3D-4703-A1C7-942ED6A48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3526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文章や固有の言い回し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6D238-DC4D-48B0-ABAF-14FBEAAEC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813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B5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B48002-6F77-4394-A26A-F91A1D37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7146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体験談や実績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1BBD21-693C-44AB-9652-A47EED5B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143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B55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A6EF68-05DC-44F6-AA3D-BD81FC5B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0765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画像・図解・商品名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12C8E6-3779-47AD-B81D-F44E5B78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505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B5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D173BD-E9D7-4990-A518-70A6D26F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438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相手独自の主張</a:t>
            </a:r>
          </a:p>
        </p:txBody>
      </p:sp>
    </p:spTree>
    <p:extLst>
      <p:ext uri="{BB962C8B-B14F-4D97-AF65-F5344CB8AC3E}">
        <p14:creationId xmlns:p14="http://schemas.microsoft.com/office/powerpoint/2010/main" val="7269206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1B1C22-015E-495C-B53C-71272FC9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F8A6F-93D1-4BDE-9E76-97A1505D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4F4EA-2D7D-453F-8640-8230E7D1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F7DD2-669C-41CC-A47E-57DAC6BF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FD435E-9464-4176-AC43-55402A8B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589FA-F4A9-404C-B39C-71EE7CB86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モデリング先は何を見て選ぶ？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21AAEA-E331-490C-A281-3B828AFB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EEE7B-C582-4CBA-88D6-9E13B1C2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60AFD-E8C2-4671-A209-00AB2413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CE653-4EA5-45BD-8801-9F47CFAB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自分が届けたい相手とテーマが近く、最近の投稿にも反応があるアカウントを選びます。フォロワー数だけでは決めません。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651F8-D381-4857-9734-397678BF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0B1199-0007-4398-BC7A-6A577FE3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1C66EC-E41D-4CE0-A706-727847FF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届けたい読者の悩みが、自分のペルソナと近い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32F90B-ADEC-4DB7-9037-3508D999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A52C82-09EA-47B2-A2A2-10B1CA59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直近1か月も投稿を続けている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AE85F5-D6AE-4E4C-933B-C3E4E3F1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302624-BF9E-48AF-9771-84241711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いいねだけでなく、会話や感想が生まれている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561858-DD44-4708-A650-16A6A9EB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157842-0A73-4BC6-849A-6A5C42DE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プロフィールから記事や商品への流れを確認できる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3DB48-7B3B-4F86-AF60-CCC59CA2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675E64-170B-4E25-8AE4-43820CBF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3アカウントを比べて選ぶ</a:t>
            </a:r>
          </a:p>
        </p:txBody>
      </p:sp>
    </p:spTree>
    <p:extLst>
      <p:ext uri="{BB962C8B-B14F-4D97-AF65-F5344CB8AC3E}">
        <p14:creationId xmlns:p14="http://schemas.microsoft.com/office/powerpoint/2010/main" val="1993843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A3CA37-6D51-4B3B-8900-45D74320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93BF8-9951-44BD-8963-7A6DE176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BC53BA-1F1C-4FCB-9681-4153D7F5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95DD7-26BE-45C2-9174-685FEE41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B2962E-54BC-48B7-AA29-C4270C34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26172-36FA-49BB-B87E-5C9F98E6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「伸びているアカウント」とは？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0A4BB-1F62-4333-B6FF-84D14180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6D8FA-8FE9-40EA-9F3D-161280F6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4FEA0-5C04-471A-9B5B-462F7F74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61BDE-1B1E-4263-98E7-076A8FD9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一度だけ大きく伸びた人ではなく、普段の投稿にも反応があり、読者とのやり取りが続いているアカウントを指します。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6528A9-1A07-4F9F-A4BA-C5087A2C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22D07C-840C-4322-8C57-D031EEE8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C71873-5A99-47EE-BDAA-3C01A846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直近10〜20投稿を見ても、反応が極端に一部へ偏っていない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8AAB7-EAC5-49E2-8F29-DA77B17B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139CE-A723-4781-BF29-07BA8483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投稿への返信に、内容のある感想や質問がある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DF07B8-5DB6-48CF-861C-9A0A6383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665F07-C400-403F-AFA4-96233690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同程度のフォロワー数のアカウントより反応が多い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3D1352-712C-4C37-AFA3-0C55C633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834CA2-11B4-4EA3-8AF1-9E1DE042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投稿、プロフィール、記事のテーマが一貫している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9C15AE-562E-4DF6-8827-10CBD942F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D63AF8-5BF4-457F-8AB5-75AA73B4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単発のバズだけで決めない</a:t>
            </a:r>
          </a:p>
        </p:txBody>
      </p:sp>
    </p:spTree>
    <p:extLst>
      <p:ext uri="{BB962C8B-B14F-4D97-AF65-F5344CB8AC3E}">
        <p14:creationId xmlns:p14="http://schemas.microsoft.com/office/powerpoint/2010/main" val="17249191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BC249-81A5-4663-AF7E-EF88CE7E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51315-3C71-45F8-99E2-C90ACAA2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D355B-B4B5-4CC2-A165-F384B1F5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F3F55-7448-4C51-8D3E-F0FC8F7C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61C0C-9A23-4B76-91DE-07CFF87C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05CFFF-6B1B-4B8B-A4C5-A62441E9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売れている有料記事はどう見分ける？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E2778B-4FE8-4FD1-A447-548F3399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6201B-E4D9-41CE-BC75-F703BE5D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1EFFF-9A84-4F19-8905-0C9CCF9F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01BC14-13CF-43F0-9F91-BA330BAB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外から正確な販売数は分かりません。公開されている反応を複数見て、売れている可能性を判断します。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B15F26-4596-48B9-AB7B-8496B0E1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2D6C7-5FF3-4265-B208-48321160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37EC8-9377-4FB0-966F-BF275224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購入者と思われる具体的な感想や紹介がある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4AB83-3125-48AD-A8EF-40311F66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ACF2D7-1868-4324-8944-F49E681E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著者が読者の質問を受け、記事を更新している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D8043-76D6-45CB-802E-C5539EB5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09E6E-3792-4392-BBA3-CFBE9DA9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無料部分だけでも、対象者と得られる結果が分かる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36159-A34A-4939-A158-7ABB41BA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9375B-3396-4F9F-8DEF-8F571C4C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同じ著者の関連記事から、その有料記事へ案内が続いている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860014-74AC-48E3-AB7F-16C490BB4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57BE57-514C-4130-9C35-6EC11930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販売数は断定しない</a:t>
            </a:r>
          </a:p>
        </p:txBody>
      </p:sp>
    </p:spTree>
    <p:extLst>
      <p:ext uri="{BB962C8B-B14F-4D97-AF65-F5344CB8AC3E}">
        <p14:creationId xmlns:p14="http://schemas.microsoft.com/office/powerpoint/2010/main" val="15059019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6AF4F9-E614-4F20-A9EB-39645B94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F4DF3-0963-42A6-AD8A-61E69CB5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92D56-C574-4754-B88F-D3C9D399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75052-E6D2-4226-BA83-B6FEEA33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B038C-BB32-4387-BDBA-68190B05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12A47C-1DE5-4998-BBC3-EAE9BE76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投稿の「反応が良い」は何件以上？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1FC20-9458-4911-A00A-FF2E1653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4F7F6-FAAC-4AE8-AC07-6FB8FDA9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1D83B8-848E-4139-9908-D05EB74F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0732E-8A89-42F8-A831-294165781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一律の件数ではなく、自分の過去投稿と比べます。まず直近10投稿の普段の反応を基準にします。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EA789-D03C-41C2-8110-6F491C99D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60967A-8627-4C78-8DCA-9C2231D2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A05C74-6598-48EA-9E9C-9905E79A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いいね数だけでなく、返信、保存につながる反応、プロフィール訪問を見る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CACB36-3D25-4E19-AACD-5732A56D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85C0A-1868-4928-906B-5AFA57B6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普段の約1.5倍以上の反応なら、伸びた理由をメモする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F0E3BA-F22D-4FD5-AE68-2E1E8AB5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FD6F63-1282-47E6-B2B7-4FD4C1F7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フォロワー数が増えた時期は、どの投稿が入口だったか確認する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798DF-CB33-4B91-A552-7E4ABE00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E58AEA-D4CD-428E-B552-61B6A9DA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数字が少なくても、質問や相談が来た投稿は価値が高い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5082CB-885E-427D-9819-2AB7A6ED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98EEE3-93CE-41F7-8D7A-2E4BEFFF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自分の平均との比較が基本</a:t>
            </a:r>
          </a:p>
        </p:txBody>
      </p:sp>
    </p:spTree>
    <p:extLst>
      <p:ext uri="{BB962C8B-B14F-4D97-AF65-F5344CB8AC3E}">
        <p14:creationId xmlns:p14="http://schemas.microsoft.com/office/powerpoint/2010/main" val="4158178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A6A1C-648B-4953-A4E1-DF5BD2E8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0AA3A-9F5E-4006-98FD-02CEF5FC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A932A-2299-4553-A60C-3EDE8B17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63A33-6636-4432-B690-78B1A011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5397A-B346-4A8C-B168-E0946E49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5A6668-BFB2-40E0-B88E-66FA22AC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どこまで似せると丸写しになる？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5AA58-FA2B-4881-BC1D-81EEECBA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AB6B1-8FA7-41F3-BB9B-1D5C5F32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F4410D-512F-4638-9D32-70F2AF3D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C425DB-CE11-42D7-B173-6E13CA73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構成やテーマの選び方は参考にできます。文章、体験、画像、独自の主張は自分のものへ置き換えます。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81E3FB-1D6B-45B5-9CB9-F69D3042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E1329-1886-48EB-A0E8-25425B6A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5619B-1077-4072-9CAA-9C264816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元の文章を見ずに、自分の言葉で書き直せる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75A130-2884-4449-AB3D-6B33E160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80148-0E64-4741-B86E-66FFF7B8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自分の経験や具体例が入っている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A7FBF-95A1-4B22-A2E0-8A6832CE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B00F7-2482-47A4-A721-A98FFF44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固有の表現、数字、画像をそのまま使っていない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24732B-B47B-438B-92FE-FEB932F0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1C5936-AD30-4000-8F36-D3D8EB8F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元投稿と並べても、同じ文章として読めない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A96080-7604-4EA5-8E23-5571F771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D768D-B6C6-4442-A50C-4052834A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迷ったら公開前に比較する</a:t>
            </a:r>
          </a:p>
        </p:txBody>
      </p:sp>
    </p:spTree>
    <p:extLst>
      <p:ext uri="{BB962C8B-B14F-4D97-AF65-F5344CB8AC3E}">
        <p14:creationId xmlns:p14="http://schemas.microsoft.com/office/powerpoint/2010/main" val="4918878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8CDBA7-4D5D-4CD5-82F7-0292A787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3AE11-4560-4F71-8D52-3235F418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CB3B03-F610-4356-8186-57891F3C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6846A4-FD4A-4FB6-BA60-97BBEBF1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49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84C12-30C7-4CF6-B424-C25892D8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C5146-64BA-4510-9F8C-8EDDCA18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AIっぽい文章とは？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738A54-FA82-477B-8AF7-E0B294B0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2D49C-6308-474C-A6EF-8DE28479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61D9B-B4C2-41D6-AA04-317CC4D5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380C40-56B1-4931-A72D-5AFE37E2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内容が間違っていなくても、どこかで見たような言葉が続き、書いた人の経験や考えが見えない文章です。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75906D-94E6-4E37-8C44-8CBBAA8E5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87BA95-95D3-4371-B000-AF6742042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47D27D-BFF7-4C04-A78D-483E6DC1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『重要です』『効果的です』など抽象的な言葉が多い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148F76-506B-493F-A5B2-BFC866BD4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9BD744-C45D-4D67-8174-5BE15F67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似た結論や言い換えを何度も繰り返している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69000-0C78-4447-9EA7-D31CA128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470CB6-9D54-42D4-B3C5-ECEB5681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実体験、失敗、具体的な数字や場面がない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A105CD-43DD-4566-8ABA-2D5531D1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039E21-0A7C-4705-A60F-D9F49BE1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普段の自分が使わない硬い言葉や不自然な言い回しがある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E630FD-C96B-46A8-9861-52644507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7AB920-3FBC-433F-9BD3-FF07505B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声に出して違和感を確認</a:t>
            </a:r>
          </a:p>
        </p:txBody>
      </p:sp>
    </p:spTree>
    <p:extLst>
      <p:ext uri="{BB962C8B-B14F-4D97-AF65-F5344CB8AC3E}">
        <p14:creationId xmlns:p14="http://schemas.microsoft.com/office/powerpoint/2010/main" val="81431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31E93D-6842-4188-A3AC-9443FB7C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4640D-F297-492A-A799-129BA005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EA29C-D973-4F12-9AA6-BE52B550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A3418-963A-4240-A276-6FECCBB0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50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ED710-4081-41E5-8C56-A1725CE6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1953F-8389-436E-B6D1-BBAAE6EC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無料記事と有料記事の違いは？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FAFD2-6B92-463B-9E6E-9711CF548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989578-9259-4A7D-B467-C7B8732A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6C0FD3-95DA-452C-9C3F-35301130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5B5E29-DCE4-472B-BCAA-362091B6F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無料記事では、悩みを整理して基本的な解決方法を伝えます。有料記事では、読者がそのまま試せる手順や材料まで用意します。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995CCB-374B-4B3F-9A5B-2875A73C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5CE8F-0E04-4CDB-A9DB-0517B129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2AC42-88B9-4C78-8517-025257982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無料記事だけでも、読者が1つ行動できる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80B512-F7CD-417E-92F2-D52D4887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F5E0C-1311-4B54-B83B-99DC3BF3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有料記事には具体的な手順、事例、テンプレートがある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15C7DF-F622-4306-B839-2B0D43AF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153A65-4BDC-4935-B7EC-E3BB6D6C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有料部分で得られる内容を無料部分に明記している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E9C04-8A16-4A45-889F-3D5E72C6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2F5E02-5826-4052-A98E-6F86E7A7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無料記事の説明を薄くして、有料部分へ引き延ばしていない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3F16D5-8F1E-4793-8F12-6CDFEE8B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15B63-D208-4D60-ABAC-89AF02F2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無料は信頼、有料は実行支援</a:t>
            </a:r>
          </a:p>
        </p:txBody>
      </p:sp>
    </p:spTree>
    <p:extLst>
      <p:ext uri="{BB962C8B-B14F-4D97-AF65-F5344CB8AC3E}">
        <p14:creationId xmlns:p14="http://schemas.microsoft.com/office/powerpoint/2010/main" val="6588872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EE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024ECF-4253-4A66-B999-5B145960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-11049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0E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5DE16-D457-4073-96D8-9006E8B5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7175"/>
            <a:ext cx="781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defRPr>
            </a:pPr>
            <a:r>
              <a:rPr sz="975" b="0">
                <a:solidFill>
                  <a:srgbClr val="87A99A"/>
                </a:solidFill>
                <a:latin typeface="Helvetica"/>
                <a:ea typeface="Helvetica"/>
                <a:cs typeface="Helvetica"/>
              </a:rPr>
              <a:t>AcademyAI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9A77F-3651-41D0-B53D-EB0FD684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857750"/>
            <a:ext cx="2857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750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初心者向け補足資料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8ABACF-57A8-4ACE-B4B5-15472EBD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857750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defRPr>
            </a:pPr>
            <a:r>
              <a:rPr sz="750" b="0">
                <a:solidFill>
                  <a:srgbClr val="687772"/>
                </a:solidFill>
                <a:latin typeface="Helvetica"/>
                <a:ea typeface="Helvetica"/>
                <a:cs typeface="Helvetica"/>
              </a:rPr>
              <a:t>51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DEEDC-6A41-43E1-B717-82FB25A1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95275"/>
            <a:ext cx="11715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  <p:txBody>
          <a:bodyPr xmlns:a="http://schemas.openxmlformats.org/drawingml/2006/main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Q&amp;A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C041F-DAA5-47EF-BF78-DE7F405C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622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商品の価格はどう決める？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516D5-60BE-467D-81ED-370FFB3C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75247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87772"/>
                </a:solidFill>
                <a:latin typeface="Hiragino Sans"/>
                <a:ea typeface="Hiragino Sans"/>
                <a:cs typeface="Hiragino Sans"/>
              </a:rPr>
              <a:t>初心者が迷いやすい判断基準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63FB9C-86C0-46D4-8A63-ACC87192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8143875" cy="3219450"/>
          </a:xfrm>
          <a:prstGeom xmlns:a="http://schemas.openxmlformats.org/drawingml/2006/main" prst="roundRect">
            <a:avLst>
              <a:gd name="adj" fmla="val 2367"/>
            </a:avLst>
          </a:prstGeom>
          <a:solidFill xmlns:a="http://schemas.openxmlformats.org/drawingml/2006/main">
            <a:srgbClr val="F7FAF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3DD98-EE99-47DF-A272-7C878E03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362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57C9A-E549-42CE-A2D9-9D49AC22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33500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文字数だけで決めず、読者がどれだけ時間を減らせるか、失敗を避けられるか、どこまで手伝うかで考えます。初回は本編の目安も使えます。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99353-27E4-48D4-B844-72396814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16865C"/>
                </a:solidFill>
                <a:latin typeface="Hiragino Sans"/>
                <a:ea typeface="Hiragino Sans"/>
                <a:cs typeface="Hiragino Sans"/>
              </a:rPr>
              <a:t>✓ 判断チェック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B2CEA-089A-4013-BECA-7AC75EB8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959E3C-2CB6-4D53-9404-D0A62048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98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同じテーマの記事を3本以上調べ、価格と内容を並べる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61E07-D028-4D89-AEEE-0C5D89BD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47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43860-5100-4410-AA1B-B221AA1E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717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テンプレートや個別対応など、記事以外の提供物を確認する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A58F5-5E34-4E91-ADBD-5585BC17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A2400-7C99-46CC-91B5-974E5313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3372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最初は本編の500〜1,980円を目安に仮決めする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947198-27AA-4EDF-B4C6-1919D8B9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4B677F-A4A2-47B9-A0B1-B570307B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95675"/>
            <a:ext cx="6810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273631"/>
                </a:solidFill>
                <a:latin typeface="Hiragino Sans"/>
                <a:ea typeface="Hiragino Sans"/>
                <a:cs typeface="Hiragino Sans"/>
              </a:rPr>
              <a:t>購入後の感想と質問を反映し、内容と価格を見直す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4D255-2765-4274-AD66-E1F1937D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76675"/>
            <a:ext cx="2000250" cy="2667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865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164CA-1C4C-47D4-A5F8-BD4BA843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1771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価格は公開後も変更できる</a:t>
            </a:r>
          </a:p>
        </p:txBody>
      </p:sp>
    </p:spTree>
    <p:extLst>
      <p:ext uri="{BB962C8B-B14F-4D97-AF65-F5344CB8AC3E}">
        <p14:creationId xmlns:p14="http://schemas.microsoft.com/office/powerpoint/2010/main" val="17233752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133350" dist="60241" dir="4293903">
              <a:srgbClr val="000000">
                <a:alpha val="8000"/>
              </a:srgbClr>
            </a:outerShdw>
          </a:effectLst>
        </a:effectStyle>
        <a:effectStyle>
          <a:effectLst>
            <a:outerShdw blurRad="114300" dist="60241" dir="4293903">
              <a:srgbClr val="000000">
                <a:alpha val="12000"/>
              </a:srgbClr>
            </a:outerShdw>
          </a:effectLst>
        </a:effectStyle>
        <a:effectStyle>
          <a:effectLst>
            <a:outerShdw blurRad="66675" dist="30121" dir="4293903">
              <a:srgbClr val="000000">
                <a:alpha val="10000"/>
              </a:srgbClr>
            </a:outerShdw>
          </a:effectLst>
        </a:effectStyle>
        <a:effectStyle>
          <a:effectLst>
            <a:outerShdw blurRad="171450" dist="72540" dir="4008085">
              <a:srgbClr val="24352E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2026-09-10T03:42:18.3600000Z</dcterms:created>
  <dcterms:modified xsi:type="dcterms:W3CDTF">2026-09-10T03:42:18.3600000Z</dcterms:modified>
</coreProperties>
</file>